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2ccabf0c3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2ccabf0c3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2ccabf0c3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2ccabf0c3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2ccabf0c3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2ccabf0c3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2ccabf0c3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2ccabf0c3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2ccabf0c3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2ccabf0c3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2ccabf0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2ccabf0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2da4ddf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2da4ddf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2da4ddf7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2da4ddf7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2da4ddf7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2da4ddf7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2da4ddf7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42da4ddf7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2ccabf0c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2ccabf0c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2ccabf0c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2ccabf0c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2ccabf0c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2ccabf0c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2dec501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2dec501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2dec501e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2dec501e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2ccabf0c3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2ccabf0c3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2ccabf0c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2ccabf0c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2ccabf0c3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2ccabf0c3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 y procesamiento de datos de un parque eólico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 3 (Pablo, Garai y Markel)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55" name="Google Shape;155;p22"/>
          <p:cNvSpPr txBox="1"/>
          <p:nvPr>
            <p:ph idx="1" type="subTitle"/>
          </p:nvPr>
        </p:nvSpPr>
        <p:spPr>
          <a:xfrm>
            <a:off x="7249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Este sería el bucle del mismo script que genera los datos llamando a la función anterior.</a:t>
            </a:r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 title="carbon (9).png"/>
          <p:cNvPicPr preferRelativeResize="0"/>
          <p:nvPr/>
        </p:nvPicPr>
        <p:blipFill rotWithShape="1">
          <a:blip r:embed="rId4">
            <a:alphaModFix/>
          </a:blip>
          <a:srcRect b="15504" l="9533" r="9951" t="25834"/>
          <a:stretch/>
        </p:blipFill>
        <p:spPr>
          <a:xfrm>
            <a:off x="4581325" y="1547250"/>
            <a:ext cx="4516977" cy="19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nuestro ejemplo - Concentrador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Para el caso del concentrador de nuestro ejemplo, hemos hecho otro script de Python el cual es una API de </a:t>
            </a:r>
            <a:r>
              <a:rPr b="1" lang="es" sz="1600"/>
              <a:t>FastAPI</a:t>
            </a:r>
            <a:r>
              <a:rPr lang="es" sz="1600"/>
              <a:t>. Este concentrador, recibe, almacena y procesa datos en tiempo real de los generadores eólicos. Permite registrar mediciones de velocidad y dirección del viento, velocidad del rotor y temperatura, asegurando su validez antes de almacenarlas en una base de datos PostgreSQL. </a:t>
            </a:r>
            <a:endParaRPr sz="1600"/>
          </a:p>
          <a:p>
            <a:pPr indent="0" lvl="0" marL="0" rtl="0" algn="just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Además, ofrece endpoints para: consultar estadísticas agregadas por minuto, listar los generadores disponibles y obtener datos históricos de un generador específico. Por último, la API está protegida con autenticación mediante una API-key.</a:t>
            </a:r>
            <a:endParaRPr sz="1600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Concentrador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7249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la derecha se muestra el script utilizado.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Este fragmento se encarga de </a:t>
            </a:r>
            <a:r>
              <a:rPr b="1" lang="es" sz="1800"/>
              <a:t>configurar la base de datos</a:t>
            </a:r>
            <a:r>
              <a:rPr lang="es" sz="1800"/>
              <a:t> PostgreSQL, </a:t>
            </a:r>
            <a:r>
              <a:rPr b="1" lang="es" sz="1800"/>
              <a:t>definir el modelo </a:t>
            </a:r>
            <a:r>
              <a:rPr lang="es" sz="1800"/>
              <a:t>Medida con SQLAlchemy y</a:t>
            </a:r>
            <a:r>
              <a:rPr b="1" lang="es" sz="1800"/>
              <a:t> crear la tabla </a:t>
            </a:r>
            <a:r>
              <a:rPr lang="es" sz="1800"/>
              <a:t>en la base de datos </a:t>
            </a:r>
            <a:r>
              <a:rPr b="1" lang="es" sz="1800"/>
              <a:t>si no existe</a:t>
            </a:r>
            <a:r>
              <a:rPr lang="es" sz="1800"/>
              <a:t>.</a:t>
            </a:r>
            <a:endParaRPr sz="1800"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 title="carbon.png"/>
          <p:cNvPicPr preferRelativeResize="0"/>
          <p:nvPr/>
        </p:nvPicPr>
        <p:blipFill rotWithShape="1">
          <a:blip r:embed="rId4">
            <a:alphaModFix/>
          </a:blip>
          <a:srcRect b="11257" l="8018" r="30488" t="19590"/>
          <a:stretch/>
        </p:blipFill>
        <p:spPr>
          <a:xfrm>
            <a:off x="4572000" y="851463"/>
            <a:ext cx="4572000" cy="3367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Concentrador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7249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la derecha se muestra el script utilizado.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Aquí se definen el modelo de validación con Pydantic y la API con FastAPI. Se implementa la autenticación con API_KEY y el endpoint para recibir mediciones.</a:t>
            </a:r>
            <a:endParaRPr sz="1800"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 title="carbon (2).png"/>
          <p:cNvPicPr preferRelativeResize="0"/>
          <p:nvPr/>
        </p:nvPicPr>
        <p:blipFill rotWithShape="1">
          <a:blip r:embed="rId4">
            <a:alphaModFix/>
          </a:blip>
          <a:srcRect b="7971" l="8325" r="11237" t="13027"/>
          <a:stretch/>
        </p:blipFill>
        <p:spPr>
          <a:xfrm>
            <a:off x="4731100" y="478900"/>
            <a:ext cx="4253799" cy="457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Concentrador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7249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la derecha se muestra el script utilizado.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Esta parte incluye el endpoint para consultar los agregados por minuto.</a:t>
            </a:r>
            <a:endParaRPr sz="1800"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 title="carbon (1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650" y="569900"/>
            <a:ext cx="3809398" cy="44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Concentrador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7249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la derecha se muestra el script utilizado.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Esta parte incluye el endpoint para obtener los datos de los generadores de manera individual y la lista de los generadores disponibles.</a:t>
            </a:r>
            <a:endParaRPr sz="1800"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 title="carbon (5).png"/>
          <p:cNvPicPr preferRelativeResize="0"/>
          <p:nvPr/>
        </p:nvPicPr>
        <p:blipFill rotWithShape="1">
          <a:blip r:embed="rId4">
            <a:alphaModFix/>
          </a:blip>
          <a:srcRect b="9499" l="8083" r="7099" t="15171"/>
          <a:stretch/>
        </p:blipFill>
        <p:spPr>
          <a:xfrm>
            <a:off x="4572000" y="481650"/>
            <a:ext cx="4390701" cy="331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275" y="3838025"/>
            <a:ext cx="4071099" cy="11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Posibles vías de mejora</a:t>
            </a:r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729450" y="2078875"/>
            <a:ext cx="53493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 </a:t>
            </a:r>
            <a:r>
              <a:rPr b="1" lang="es">
                <a:solidFill>
                  <a:schemeClr val="dk2"/>
                </a:solidFill>
              </a:rPr>
              <a:t>Modularidad del Código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Mejorar la estructura del código para que sea más modular y reutilizable.</a:t>
            </a:r>
            <a:r>
              <a:rPr b="1" lang="es">
                <a:solidFill>
                  <a:schemeClr val="dk2"/>
                </a:solidFill>
              </a:rPr>
              <a:t>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Separación del código en módulos más específicos.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Manejo de Errores y Logging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s"/>
              <a:t>Logs detallados por proceso.</a:t>
            </a:r>
            <a:br>
              <a:rPr lang="es"/>
            </a:br>
            <a:r>
              <a:rPr lang="es"/>
              <a:t>Reintentos automáticos ante fallos.</a:t>
            </a: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5471250" y="2072250"/>
            <a:ext cx="3000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Seguridad Avanzada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Implementación de OAuth 2.0 / JWT.</a:t>
            </a:r>
            <a:b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Cifrado de datos en la base de datos.</a:t>
            </a:r>
            <a:endParaRPr sz="1300"/>
          </a:p>
        </p:txBody>
      </p:sp>
      <p:sp>
        <p:nvSpPr>
          <p:cNvPr id="206" name="Google Shape;206;p28"/>
          <p:cNvSpPr txBox="1"/>
          <p:nvPr/>
        </p:nvSpPr>
        <p:spPr>
          <a:xfrm>
            <a:off x="5471250" y="3729875"/>
            <a:ext cx="40431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Monitorización en Tiempo Real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Integración con Prometheus y Grafana.</a:t>
            </a:r>
            <a:b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Alertas para fallos en generadores/concentrador.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/ Retos encontrados</a:t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</a:rPr>
              <a:t>Gestión de la Persistencia y de consultas SQL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Dificultad al implementar SQLAlchemy para facilitar interacción con BBDD PostgreSQL.</a:t>
            </a:r>
            <a:br>
              <a:rPr lang="es" sz="1200"/>
            </a:br>
            <a:r>
              <a:rPr lang="es" sz="1200"/>
              <a:t>Dificultad al realizar consultas complejas de SQL para las agregaciones.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</a:rPr>
              <a:t>Configuración de Seguridad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/>
              <a:t>Investigación de implementación de API-Keys para evitar accesos no autorizados a la API.</a:t>
            </a:r>
            <a:endParaRPr sz="1200"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Alternativas posibles</a:t>
            </a:r>
            <a:endParaRPr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5015700" y="2078875"/>
            <a:ext cx="36030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Orquestación con Kubernetes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Usar Kubernetes en lugar de Docker Compose para mejor escalabilidad.</a:t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/>
        </p:nvSpPr>
        <p:spPr>
          <a:xfrm>
            <a:off x="646125" y="2078875"/>
            <a:ext cx="39909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Base de Datos Especializada en Series Temporales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 vez de PostgreSQL, usar una base optimizada para series temporales como InfluxDB o  TimescaleDB (extensión de PostgreSQL optimizada para series temporales).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Comunicación Alternativa Entre Generadores y Concentrador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 lugar de una API para enviar datos, se pueden usar MQTT o Apache Kafka.</a:t>
            </a:r>
            <a:endParaRPr sz="1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Extras y mejoras implementadas</a:t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517575" y="2356500"/>
            <a:ext cx="36030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Persistencia de datos con PostgreSQL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Seguridad de la API con API-Keys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Proceso automatizado con Docker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Opción de obtener información de los generadores con consultas GET</a:t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4469725" y="2356500"/>
            <a:ext cx="44292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Agregaciones (Max, Min, Media) por minuto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Uso del ORM SQLAlchemy para interactuar con la BBDD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Validación de datos con Pydantic para garantizar consistencia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del proyecto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El objetivo principal de este proyecto es implementar el procesamiento de datos de un parque eólico simulado.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Durante esta presentación se detallarán los pasos seguidos para alcanzar esta solución.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nuestro ejemplo - Punto de partida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4008300" cy="27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Para el ejemplo elegido, simularemos un parque eólico el cual contará con </a:t>
            </a:r>
            <a:r>
              <a:rPr b="1" lang="es" sz="1600"/>
              <a:t>10 generadores</a:t>
            </a:r>
            <a:r>
              <a:rPr lang="es" sz="1600"/>
              <a:t> y </a:t>
            </a:r>
            <a:r>
              <a:rPr b="1" lang="es" sz="1600"/>
              <a:t>un concentrador</a:t>
            </a:r>
            <a:r>
              <a:rPr lang="es" sz="1600"/>
              <a:t>. Los generadores serán los encargados de producir los datos y los enviarán al concentrador, el cual los validará mediante </a:t>
            </a:r>
            <a:r>
              <a:rPr b="1" lang="es" sz="1600"/>
              <a:t>pydantic </a:t>
            </a:r>
            <a:r>
              <a:rPr lang="es" sz="1600"/>
              <a:t>y los almacenará en una base de datos </a:t>
            </a:r>
            <a:r>
              <a:rPr b="1" lang="es" sz="1600"/>
              <a:t>PostgreSQL</a:t>
            </a:r>
            <a:r>
              <a:rPr lang="es" sz="1600"/>
              <a:t>.</a:t>
            </a:r>
            <a:endParaRPr b="1" sz="16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150" y="2006250"/>
            <a:ext cx="4045650" cy="27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Decisión de usar o no contenedores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Tras valorar los pros y contras de la utilización de contenedores para este trabajo, finalmente se ha optado por su uso, ya que si se entienden los fundamentos y el funcionamiento de Docker y de Docker Compose, es bastante más sencillo realizar este tipo de retos.</a:t>
            </a:r>
            <a:endParaRPr sz="16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164" y="3120626"/>
            <a:ext cx="3305677" cy="185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Docker compose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7249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continuación se muestra el docker-compose.yml que desplega los servicios.</a:t>
            </a:r>
            <a:endParaRPr sz="1800"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 title="carbon.png"/>
          <p:cNvPicPr preferRelativeResize="0"/>
          <p:nvPr/>
        </p:nvPicPr>
        <p:blipFill rotWithShape="1">
          <a:blip r:embed="rId4">
            <a:alphaModFix/>
          </a:blip>
          <a:srcRect b="45351" l="6954" r="7186" t="5304"/>
          <a:stretch/>
        </p:blipFill>
        <p:spPr>
          <a:xfrm>
            <a:off x="4572000" y="483550"/>
            <a:ext cx="4521649" cy="465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Docker compose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7249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continuación se muestra el docker-compose.yml que desplega los servicios.</a:t>
            </a:r>
            <a:endParaRPr sz="180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 title="carbon.png"/>
          <p:cNvPicPr preferRelativeResize="0"/>
          <p:nvPr/>
        </p:nvPicPr>
        <p:blipFill rotWithShape="1">
          <a:blip r:embed="rId4">
            <a:alphaModFix/>
          </a:blip>
          <a:srcRect b="4666" l="6991" r="14804" t="54648"/>
          <a:stretch/>
        </p:blipFill>
        <p:spPr>
          <a:xfrm>
            <a:off x="4572000" y="635825"/>
            <a:ext cx="4631501" cy="43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30000" y="1318650"/>
            <a:ext cx="4253100" cy="21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nuestro ejemplo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carpetas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025" y="995363"/>
            <a:ext cx="347662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nuestro ejemplo - Generador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729450" y="2078875"/>
            <a:ext cx="76887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Para el caso del generador de nuestro ejemplo, hemos realizado un script de Python el cual va generando datos aleatorios en formato JSON cada X segundos con una probabilidad de error </a:t>
            </a:r>
            <a:r>
              <a:rPr lang="es" sz="1600"/>
              <a:t>preestablecida</a:t>
            </a:r>
            <a:r>
              <a:rPr lang="es" sz="1600"/>
              <a:t> en el propio script.</a:t>
            </a:r>
            <a:endParaRPr sz="1600"/>
          </a:p>
          <a:p>
            <a:pPr indent="0" lvl="0" marL="0" rtl="0" algn="just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Además, como se quieren tener 10 replicas de este script, en el Docker Compose se establece un parámetro deploy: replicas : 10 dentro del servicio “generador”.</a:t>
            </a:r>
            <a:endParaRPr sz="16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718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Apartado técnico</a:t>
            </a:r>
            <a:endParaRPr/>
          </a:p>
        </p:txBody>
      </p:sp>
      <p:sp>
        <p:nvSpPr>
          <p:cNvPr id="147" name="Google Shape;147;p21"/>
          <p:cNvSpPr txBox="1"/>
          <p:nvPr>
            <p:ph idx="1" type="subTitle"/>
          </p:nvPr>
        </p:nvSpPr>
        <p:spPr>
          <a:xfrm>
            <a:off x="724950" y="2880175"/>
            <a:ext cx="33009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 continuación se añade el script de Python utilizado para realizar la lógica de producción de datos random para los generadores.</a:t>
            </a:r>
            <a:endParaRPr sz="1800"/>
          </a:p>
        </p:txBody>
      </p:sp>
      <p:pic>
        <p:nvPicPr>
          <p:cNvPr id="148" name="Google Shape;148;p21" title="carbon (8).png"/>
          <p:cNvPicPr preferRelativeResize="0"/>
          <p:nvPr/>
        </p:nvPicPr>
        <p:blipFill rotWithShape="1">
          <a:blip r:embed="rId3">
            <a:alphaModFix/>
          </a:blip>
          <a:srcRect b="8252" l="8688" r="8721" t="13156"/>
          <a:stretch/>
        </p:blipFill>
        <p:spPr>
          <a:xfrm>
            <a:off x="4572000" y="438000"/>
            <a:ext cx="4572001" cy="470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000" y="0"/>
            <a:ext cx="1276000" cy="4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